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2"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6" d="100"/>
          <a:sy n="96" d="100"/>
        </p:scale>
        <p:origin x="832" y="48"/>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1e3a6309cc6_3_34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1e3a6309cc6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6">
  <p:cSld name="CUSTOM_2_2">
    <p:spTree>
      <p:nvGrpSpPr>
        <p:cNvPr id="1"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9" name="Google Shape;409;p15"/>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6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public.tableau.com/app/profile/kilin.widjaja/viz/GoogleBusinessIntelligence-GoogleFiber/Story1#1"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grpSp>
        <p:nvGrpSpPr>
          <p:cNvPr id="468" name="Google Shape;468;p22"/>
          <p:cNvGrpSpPr/>
          <p:nvPr/>
        </p:nvGrpSpPr>
        <p:grpSpPr>
          <a:xfrm>
            <a:off x="188699" y="665125"/>
            <a:ext cx="7395001" cy="771300"/>
            <a:chOff x="188699" y="665125"/>
            <a:chExt cx="7395001" cy="771300"/>
          </a:xfrm>
        </p:grpSpPr>
        <p:sp>
          <p:nvSpPr>
            <p:cNvPr id="469" name="Google Shape;469;p22"/>
            <p:cNvSpPr txBox="1"/>
            <p:nvPr/>
          </p:nvSpPr>
          <p:spPr>
            <a:xfrm>
              <a:off x="188700" y="665125"/>
              <a:ext cx="7395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ctr" rtl="0">
                <a:lnSpc>
                  <a:spcPct val="95000"/>
                </a:lnSpc>
                <a:spcBef>
                  <a:spcPts val="0"/>
                </a:spcBef>
                <a:spcAft>
                  <a:spcPts val="0"/>
                </a:spcAft>
                <a:buNone/>
              </a:pPr>
              <a:r>
                <a:rPr lang="en" sz="1600" b="1" dirty="0">
                  <a:latin typeface="Arial" panose="020B0604020202020204" pitchFamily="34" charset="0"/>
                  <a:ea typeface="Google Sans SemiBold"/>
                  <a:cs typeface="Arial" panose="020B0604020202020204" pitchFamily="34" charset="0"/>
                  <a:sym typeface="Google Sans SemiBold"/>
                </a:rPr>
                <a:t>Google Business Intelligence – Google Fiber</a:t>
              </a:r>
              <a:endParaRPr sz="1900" dirty="0">
                <a:solidFill>
                  <a:srgbClr val="000000"/>
                </a:solidFill>
                <a:latin typeface="Arial" panose="020B0604020202020204" pitchFamily="34" charset="0"/>
                <a:ea typeface="Google Sans SemiBold"/>
                <a:cs typeface="Arial" panose="020B0604020202020204" pitchFamily="34" charset="0"/>
                <a:sym typeface="Google Sans SemiBold"/>
              </a:endParaRPr>
            </a:p>
          </p:txBody>
        </p:sp>
        <p:sp>
          <p:nvSpPr>
            <p:cNvPr id="470" name="Google Shape;470;p22"/>
            <p:cNvSpPr txBox="1"/>
            <p:nvPr/>
          </p:nvSpPr>
          <p:spPr>
            <a:xfrm>
              <a:off x="188699" y="1036225"/>
              <a:ext cx="7394999"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200"/>
                </a:spcAft>
                <a:buNone/>
              </a:pPr>
              <a:r>
                <a:rPr lang="en" dirty="0">
                  <a:latin typeface="Arial" panose="020B0604020202020204" pitchFamily="34" charset="0"/>
                  <a:ea typeface="Roboto"/>
                  <a:cs typeface="Arial" panose="020B0604020202020204" pitchFamily="34" charset="0"/>
                  <a:sym typeface="Roboto"/>
                </a:rPr>
                <a:t>Executive Summary</a:t>
              </a:r>
              <a:endParaRPr dirty="0">
                <a:solidFill>
                  <a:srgbClr val="000000"/>
                </a:solidFill>
                <a:latin typeface="Arial" panose="020B0604020202020204" pitchFamily="34" charset="0"/>
                <a:ea typeface="Roboto"/>
                <a:cs typeface="Arial" panose="020B0604020202020204" pitchFamily="34" charset="0"/>
                <a:sym typeface="Roboto"/>
              </a:endParaRPr>
            </a:p>
          </p:txBody>
        </p:sp>
      </p:grpSp>
      <p:sp>
        <p:nvSpPr>
          <p:cNvPr id="2" name="TextBox 1">
            <a:extLst>
              <a:ext uri="{FF2B5EF4-FFF2-40B4-BE49-F238E27FC236}">
                <a16:creationId xmlns:a16="http://schemas.microsoft.com/office/drawing/2014/main" id="{4CF5030B-C4DB-16E1-9E8E-65BA75A03C31}"/>
              </a:ext>
            </a:extLst>
          </p:cNvPr>
          <p:cNvSpPr txBox="1"/>
          <p:nvPr/>
        </p:nvSpPr>
        <p:spPr>
          <a:xfrm>
            <a:off x="404191" y="2087217"/>
            <a:ext cx="7179507" cy="738664"/>
          </a:xfrm>
          <a:prstGeom prst="rect">
            <a:avLst/>
          </a:prstGeom>
          <a:noFill/>
        </p:spPr>
        <p:txBody>
          <a:bodyPr wrap="square" rtlCol="0">
            <a:spAutoFit/>
          </a:bodyPr>
          <a:lstStyle/>
          <a:p>
            <a:r>
              <a:rPr lang="en-US" dirty="0"/>
              <a:t>The Google Fiber customer service team’s leadership want to evaluate day-to-day performance of their teams. In order to do that, they want to build a dashboard that can show performance metrics.</a:t>
            </a:r>
            <a:endParaRPr lang="en-ID" dirty="0"/>
          </a:p>
        </p:txBody>
      </p:sp>
      <p:sp>
        <p:nvSpPr>
          <p:cNvPr id="3" name="TextBox 2">
            <a:extLst>
              <a:ext uri="{FF2B5EF4-FFF2-40B4-BE49-F238E27FC236}">
                <a16:creationId xmlns:a16="http://schemas.microsoft.com/office/drawing/2014/main" id="{07F6099F-A458-F940-B433-A03905A03482}"/>
              </a:ext>
            </a:extLst>
          </p:cNvPr>
          <p:cNvSpPr txBox="1"/>
          <p:nvPr/>
        </p:nvSpPr>
        <p:spPr>
          <a:xfrm>
            <a:off x="404191" y="3644348"/>
            <a:ext cx="7179507" cy="738664"/>
          </a:xfrm>
          <a:prstGeom prst="rect">
            <a:avLst/>
          </a:prstGeom>
          <a:noFill/>
        </p:spPr>
        <p:txBody>
          <a:bodyPr wrap="square" rtlCol="0">
            <a:spAutoFit/>
          </a:bodyPr>
          <a:lstStyle/>
          <a:p>
            <a:r>
              <a:rPr lang="en-US" b="0" i="0" dirty="0">
                <a:solidFill>
                  <a:srgbClr val="0F1114"/>
                </a:solidFill>
                <a:effectLst/>
                <a:latin typeface="Arial" panose="020B0604020202020204" pitchFamily="34" charset="0"/>
                <a:cs typeface="Arial" panose="020B0604020202020204" pitchFamily="34" charset="0"/>
              </a:rPr>
              <a:t>The Google Fiber customer service team’s goal is to determine how often customers are calling customer support after their first inquiry; this will help leadership understand how effectively the team is able to answer customer questions the first time.</a:t>
            </a:r>
            <a:endParaRPr lang="en-ID"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71E72CC5-61DC-424D-F4D2-DAA26DE02DA1}"/>
              </a:ext>
            </a:extLst>
          </p:cNvPr>
          <p:cNvSpPr txBox="1"/>
          <p:nvPr/>
        </p:nvSpPr>
        <p:spPr>
          <a:xfrm>
            <a:off x="404191" y="5327374"/>
            <a:ext cx="7179507" cy="2462213"/>
          </a:xfrm>
          <a:prstGeom prst="rect">
            <a:avLst/>
          </a:prstGeom>
          <a:noFill/>
        </p:spPr>
        <p:txBody>
          <a:bodyPr wrap="square" rtlCol="0">
            <a:spAutoFit/>
          </a:bodyPr>
          <a:lstStyle/>
          <a:p>
            <a:r>
              <a:rPr lang="en-US" dirty="0">
                <a:hlinkClick r:id="rId3"/>
              </a:rPr>
              <a:t>https://public.tableau.com/app/profile/kilin.widjaja/viz/GoogleBusinessIntelligence-GoogleFiber/Story1#1</a:t>
            </a:r>
            <a:endParaRPr lang="en-US" dirty="0"/>
          </a:p>
          <a:p>
            <a:endParaRPr lang="en-US" dirty="0"/>
          </a:p>
          <a:p>
            <a:r>
              <a:rPr lang="en-US" dirty="0"/>
              <a:t>The first dashboard shows that the highest call back occur after N+1 day (one day after the first call) and gradually go down to N+7. Also, the highest first call occurs on Monday.</a:t>
            </a:r>
          </a:p>
          <a:p>
            <a:r>
              <a:rPr lang="en-ID" dirty="0"/>
              <a:t>The second dashboard shows the detail of the calls that separated into three markets, type of problems, and day of calling back .</a:t>
            </a:r>
          </a:p>
          <a:p>
            <a:r>
              <a:rPr lang="en-ID" dirty="0"/>
              <a:t>The third dashboard shows that each market has different type of problems patterns from each other.</a:t>
            </a:r>
          </a:p>
          <a:p>
            <a:r>
              <a:rPr lang="en-ID" dirty="0"/>
              <a:t>The fourth dashboard shows that consistent pattern on market and type of problems between day zero and day one. </a:t>
            </a:r>
          </a:p>
        </p:txBody>
      </p:sp>
      <p:sp>
        <p:nvSpPr>
          <p:cNvPr id="5" name="TextBox 4">
            <a:extLst>
              <a:ext uri="{FF2B5EF4-FFF2-40B4-BE49-F238E27FC236}">
                <a16:creationId xmlns:a16="http://schemas.microsoft.com/office/drawing/2014/main" id="{BEC055D4-7448-99C9-FF38-1F670B9F172D}"/>
              </a:ext>
            </a:extLst>
          </p:cNvPr>
          <p:cNvSpPr txBox="1"/>
          <p:nvPr/>
        </p:nvSpPr>
        <p:spPr>
          <a:xfrm>
            <a:off x="404191" y="8494643"/>
            <a:ext cx="7179507" cy="738664"/>
          </a:xfrm>
          <a:prstGeom prst="rect">
            <a:avLst/>
          </a:prstGeom>
          <a:noFill/>
        </p:spPr>
        <p:txBody>
          <a:bodyPr wrap="square" rtlCol="0">
            <a:spAutoFit/>
          </a:bodyPr>
          <a:lstStyle/>
          <a:p>
            <a:r>
              <a:rPr lang="en-US" dirty="0"/>
              <a:t>The dashboard shows the importance of first customer call. With competent customer support, customer less likely to call back. We suggest to train the customer support regularly to increase customers’ satisfaction. </a:t>
            </a:r>
            <a:endParaRPr lang="en-ID"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406</TotalTime>
  <Words>244</Words>
  <Application>Microsoft Office PowerPoint</Application>
  <PresentationFormat>Custom</PresentationFormat>
  <Paragraphs>11</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Google Sans</vt:lpstr>
      <vt:lpstr>Work Sans</vt:lpstr>
      <vt:lpstr>Arial</vt:lpstr>
      <vt:lpstr>Calibri</vt:lpstr>
      <vt:lpstr>PT Sans Narrow</vt:lpstr>
      <vt:lpstr>Lato</vt:lpstr>
      <vt:lpstr>Roboto</vt:lpstr>
      <vt:lpstr>Google Sans SemiBold</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Kilin Widjaja</dc:creator>
  <cp:lastModifiedBy>Kilin Widjaja</cp:lastModifiedBy>
  <cp:revision>5</cp:revision>
  <dcterms:modified xsi:type="dcterms:W3CDTF">2024-12-20T15:25:33Z</dcterms:modified>
</cp:coreProperties>
</file>